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  <p:sldMasterId id="2147483652" r:id="rId6"/>
    <p:sldMasterId id="2147483655" r:id="rId7"/>
    <p:sldMasterId id="2147483657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</p:sldIdLst>
  <p:sldSz cy="6858000" cx="12192000"/>
  <p:notesSz cx="6858000" cy="9144000"/>
  <p:embeddedFontLst>
    <p:embeddedFont>
      <p:font typeface="Helvetica Neue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8" roundtripDataSignature="AMtx7minxEEQ2jXxC4ar5DN2/qpfpDe1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B9747D2-CD27-4796-8F15-4C3213B8D107}">
  <a:tblStyle styleId="{2B9747D2-CD27-4796-8F15-4C3213B8D10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A72DD5E3-3732-4660-BA38-474776F855F3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3011E17F-7B5D-4279-92DB-BF2C99CAAB57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79CC117F-7D5E-4DF2-B56A-806CF57E0596}" styleName="Table_3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1EB65446-4CB5-403F-84AD-EA66487ACB7C}" styleName="Table_4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1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4" Type="http://schemas.openxmlformats.org/officeDocument/2006/relationships/font" Target="fonts/HelveticaNeue-regular.fntdata"/><Relationship Id="rId23" Type="http://schemas.openxmlformats.org/officeDocument/2006/relationships/slide" Target="slides/slide14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26" Type="http://schemas.openxmlformats.org/officeDocument/2006/relationships/font" Target="fonts/HelveticaNeue-italic.fntdata"/><Relationship Id="rId25" Type="http://schemas.openxmlformats.org/officeDocument/2006/relationships/font" Target="fonts/HelveticaNeue-bold.fntdata"/><Relationship Id="rId28" Type="http://customschemas.google.com/relationships/presentationmetadata" Target="metadata"/><Relationship Id="rId27" Type="http://schemas.openxmlformats.org/officeDocument/2006/relationships/font" Target="fonts/HelveticaNeue-bold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0" name="Google Shape;6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487b739bc9_0_17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1487b739bc9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487b739bc9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g1487b739bc9_0_1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487b739bc9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g1487b739bc9_0_6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99fabed93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g199fabed93f_0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5" name="Google Shape;14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8" name="Google Shape;6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487b739bc9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8" name="Google Shape;78;g1487b739bc9_0_9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99fabed93f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199fabed93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487b739bc9_0_7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1487b739bc9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487b739bc9_0_8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g1487b739bc9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487b739bc9_0_8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1487b739bc9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487b739bc9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1487b739bc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487b739bc9_0_16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1487b739bc9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487b739bc9_0_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g1487b739bc9_0_1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g1487b739bc9_0_1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g1487b739bc9_0_1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5.xml"/><Relationship Id="rId3" Type="http://schemas.openxmlformats.org/officeDocument/2006/relationships/theme" Target="../theme/theme4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/>
        </p:nvSpPr>
        <p:spPr>
          <a:xfrm>
            <a:off x="533400" y="1428750"/>
            <a:ext cx="5892800" cy="654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Helvetica Neue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UTM KTP RIG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3" name="Google Shape;63;p1"/>
          <p:cNvCxnSpPr/>
          <p:nvPr/>
        </p:nvCxnSpPr>
        <p:spPr>
          <a:xfrm>
            <a:off x="698500" y="2387600"/>
            <a:ext cx="52959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4" name="Google Shape;64;p1"/>
          <p:cNvCxnSpPr/>
          <p:nvPr/>
        </p:nvCxnSpPr>
        <p:spPr>
          <a:xfrm>
            <a:off x="698500" y="4495800"/>
            <a:ext cx="52959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5" name="Google Shape;65;p1"/>
          <p:cNvSpPr txBox="1"/>
          <p:nvPr/>
        </p:nvSpPr>
        <p:spPr>
          <a:xfrm>
            <a:off x="698500" y="2681287"/>
            <a:ext cx="10239375" cy="1814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Helvetica Neue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PEMBENTANGAN </a:t>
            </a:r>
            <a:endParaRPr b="1" sz="4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Helvetica Neue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(TAJUK </a:t>
            </a:r>
            <a:r>
              <a:rPr b="1" lang="en-US" sz="4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PROGRAM INDUK</a:t>
            </a:r>
            <a:r>
              <a:rPr b="1" i="0" lang="en-US" sz="4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487b739bc9_0_173"/>
          <p:cNvSpPr txBox="1"/>
          <p:nvPr/>
        </p:nvSpPr>
        <p:spPr>
          <a:xfrm>
            <a:off x="2061725" y="139425"/>
            <a:ext cx="65109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US" sz="2700" u="none" cap="none" strike="noStrike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SKOP DAN PENYAMPAIAN </a:t>
            </a:r>
            <a:endParaRPr b="1" i="0" sz="2700" u="none" cap="none" strike="noStrike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25" name="Google Shape;125;g1487b739bc9_0_173"/>
          <p:cNvGraphicFramePr/>
          <p:nvPr/>
        </p:nvGraphicFramePr>
        <p:xfrm>
          <a:off x="438150" y="98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{79CC117F-7D5E-4DF2-B56A-806CF57E0596}</a:tableStyleId>
              </a:tblPr>
              <a:tblGrid>
                <a:gridCol w="589500"/>
                <a:gridCol w="3416400"/>
                <a:gridCol w="5930000"/>
                <a:gridCol w="1503075"/>
              </a:tblGrid>
              <a:tr h="491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NO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SKOP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PENYAMPAIAN (DELIVERABLES)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(masukkan perincian aktiviti dan output bagi setiap fasa)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TEMPOH (DURATION)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894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EXIT PLAN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Perancangan untuk penyerahan projek kepada pihak berkepentingan bagi meneruskan projek tanpa penglibatan ketua projek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Bulan ke 10 hingga 12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176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EVALUATION (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Penilaian penarafan bintang bagi mengukur keberkesanan projek)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133350" lvl="0" marL="17145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wentieth Century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Analisis soal selidik perubahan komuniti semasa pemindahan ilmu/inovasi (Komuniti memahami, berminat dan mempunyai kemahuan menggunapakai ilmu / teknologi yang disampaikan (sehingga Bulan ke 12)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45720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Pemantauan tambahan  setelah projek tamat(bagi peningkatan penarafan bintang)</a:t>
                      </a:r>
                      <a:endParaRPr i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133350" lvl="0" marL="17145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wentieth Century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Analisis pemantauan selepas program pemindahan ilmu/inovasi (mengukur sekiranya komuniti masih menggunakan ilmu yang dipindahkan-  Bulan ke-14 )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133350" lvl="0" marL="17145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wentieth Century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Pemantauan lanjutan kepada peserta yang telah mengguna pakai sepenuhnya ilmu yang disampaikan sehingga berkembang sendiri tanpa bantuan UTM (memberi impak kepada pendapatan / peningkatan taraf hidup/ faedah ekonomi) atau telah menyebarkan ilmu kepada komuniti lain (bulan ke 18)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Bulan ke 10 hingga bulan ke 12, 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Bulan ke 14, 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Bulan ke 18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487b739bc9_0_143"/>
          <p:cNvSpPr txBox="1"/>
          <p:nvPr>
            <p:ph type="title"/>
          </p:nvPr>
        </p:nvSpPr>
        <p:spPr>
          <a:xfrm>
            <a:off x="2011362" y="171450"/>
            <a:ext cx="93312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2700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CARTA PERBATUAN PROJEK </a:t>
            </a:r>
            <a:endParaRPr b="1" sz="2700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31" name="Google Shape;131;g1487b739bc9_0_143"/>
          <p:cNvGraphicFramePr/>
          <p:nvPr/>
        </p:nvGraphicFramePr>
        <p:xfrm>
          <a:off x="549850" y="1069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{1EB65446-4CB5-403F-84AD-EA66487ACB7C}</a:tableStyleId>
              </a:tblPr>
              <a:tblGrid>
                <a:gridCol w="4433750"/>
                <a:gridCol w="419200"/>
                <a:gridCol w="419200"/>
                <a:gridCol w="419200"/>
                <a:gridCol w="419200"/>
                <a:gridCol w="419200"/>
                <a:gridCol w="419200"/>
                <a:gridCol w="419200"/>
                <a:gridCol w="419200"/>
                <a:gridCol w="419200"/>
                <a:gridCol w="419200"/>
                <a:gridCol w="419200"/>
                <a:gridCol w="419200"/>
                <a:gridCol w="1555150"/>
              </a:tblGrid>
              <a:tr h="1170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PENYAMPAIAN (DELIVERABLES)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6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7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8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9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10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11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12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Tarikh jangkaan selesai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91425" marB="91425" marR="0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487b739bc9_0_64"/>
          <p:cNvSpPr txBox="1"/>
          <p:nvPr>
            <p:ph type="title"/>
          </p:nvPr>
        </p:nvSpPr>
        <p:spPr>
          <a:xfrm>
            <a:off x="2011362" y="171450"/>
            <a:ext cx="93312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2700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IMPLIKASI KEWANGAN PROGRAM</a:t>
            </a:r>
            <a:endParaRPr b="1" sz="2700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37" name="Google Shape;137;g1487b739bc9_0_64"/>
          <p:cNvGraphicFramePr/>
          <p:nvPr/>
        </p:nvGraphicFramePr>
        <p:xfrm>
          <a:off x="377825" y="9826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{2B9747D2-CD27-4796-8F15-4C3213B8D107}</a:tableStyleId>
              </a:tblPr>
              <a:tblGrid>
                <a:gridCol w="1954200"/>
                <a:gridCol w="3149600"/>
                <a:gridCol w="3765550"/>
                <a:gridCol w="2354250"/>
              </a:tblGrid>
              <a:tr h="3048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SODO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5200C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PERINCIAN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5200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JUMLAH (RM)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5200C"/>
                    </a:solidFill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V11000 –Gaji dan Upah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B11000-Gaji dan upah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10000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V21000-Perbelanjaan Perjalanan 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B21000-Perjalanan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048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B22000-penghantaran barang 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714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V24000-Sewaan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B23000- sewa pengangkutan dan alatan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063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B24000-sewa ruang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V26000- Bahan penyelidikan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B26000-bahan mentah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71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B27000-barang penyelidikan &amp; alat tulis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V28000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B28000-servis perkhidmatan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V29000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B29000-servis profesional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7305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V35000-Aset dan peralatan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B35000-Aset dan peralatan (harta tetap)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42702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B36000-inventori dan perabot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V50000- Caj perkhidmatan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B50000-lain-lain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400" u="none" cap="none" strike="noStrike"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2.5% kos pemantauan selepas program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</a:txBody>
                  <a:tcPr marT="0" marB="0" marR="65700" marL="657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854075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Jumlah keseluruhan(RM)</a:t>
                      </a:r>
                      <a:endParaRPr sz="1400" u="none" cap="none" strike="noStrike"/>
                    </a:p>
                  </a:txBody>
                  <a:tcPr marT="0" marB="0" marR="65700" marL="6570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80000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wentieth Century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65700" marL="6570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99fabed93f_0_15"/>
          <p:cNvSpPr txBox="1"/>
          <p:nvPr>
            <p:ph type="title"/>
          </p:nvPr>
        </p:nvSpPr>
        <p:spPr>
          <a:xfrm>
            <a:off x="2011362" y="171450"/>
            <a:ext cx="93312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2700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CARTA ALIR PROJEK</a:t>
            </a:r>
            <a:endParaRPr b="1" sz="2700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/>
          <p:nvPr/>
        </p:nvSpPr>
        <p:spPr>
          <a:xfrm>
            <a:off x="1129075" y="1009400"/>
            <a:ext cx="1062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/>
          <p:nvPr/>
        </p:nvSpPr>
        <p:spPr>
          <a:xfrm>
            <a:off x="1141075" y="985375"/>
            <a:ext cx="10629300" cy="16215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TAJUK </a:t>
            </a:r>
            <a:r>
              <a:rPr lang="en-US">
                <a:solidFill>
                  <a:schemeClr val="dk1"/>
                </a:solidFill>
              </a:rPr>
              <a:t>PROGRAM INDUK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NAMA KETUA P</a:t>
            </a:r>
            <a:r>
              <a:rPr lang="en-US">
                <a:solidFill>
                  <a:schemeClr val="dk1"/>
                </a:solidFill>
              </a:rPr>
              <a:t>ROGRAM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1118944" y="2782575"/>
            <a:ext cx="5162700" cy="16215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TAJUK PROJEK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NAMA KETUA PROJEK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BIDANG KEPAKARAN:</a:t>
            </a:r>
            <a:endParaRPr/>
          </a:p>
        </p:txBody>
      </p:sp>
      <p:sp>
        <p:nvSpPr>
          <p:cNvPr id="73" name="Google Shape;73;p2"/>
          <p:cNvSpPr/>
          <p:nvPr/>
        </p:nvSpPr>
        <p:spPr>
          <a:xfrm>
            <a:off x="1118925" y="4520350"/>
            <a:ext cx="5162700" cy="16215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TAJUK PROJEK 3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NAMA KETUA PROJEK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BIDANG KEPAKARAN: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4" name="Google Shape;74;p2"/>
          <p:cNvSpPr/>
          <p:nvPr/>
        </p:nvSpPr>
        <p:spPr>
          <a:xfrm>
            <a:off x="6595669" y="2782563"/>
            <a:ext cx="5162700" cy="16215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TAJUK PROJEK 2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NAMA KETUA PROJEK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BIDANG KEPAKARAN: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5" name="Google Shape;75;p2"/>
          <p:cNvSpPr/>
          <p:nvPr/>
        </p:nvSpPr>
        <p:spPr>
          <a:xfrm>
            <a:off x="6595675" y="4579775"/>
            <a:ext cx="5162700" cy="16215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TAJUK PROJEK 4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NAMA KETUA PROJEK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BIDANG KEPAKARAN: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487b739bc9_0_94"/>
          <p:cNvSpPr txBox="1"/>
          <p:nvPr/>
        </p:nvSpPr>
        <p:spPr>
          <a:xfrm>
            <a:off x="749300" y="758825"/>
            <a:ext cx="3162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wentieth Century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MAKLUMAT </a:t>
            </a:r>
            <a:r>
              <a:rPr lang="en-US" sz="28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PROGRAM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g1487b739bc9_0_94"/>
          <p:cNvSpPr txBox="1"/>
          <p:nvPr/>
        </p:nvSpPr>
        <p:spPr>
          <a:xfrm>
            <a:off x="4972375" y="3259650"/>
            <a:ext cx="3051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wentieth Century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Senarai Rakan Kerjasama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2" name="Google Shape;82;g1487b739bc9_0_94"/>
          <p:cNvGraphicFramePr/>
          <p:nvPr/>
        </p:nvGraphicFramePr>
        <p:xfrm>
          <a:off x="4972375" y="36960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{2B9747D2-CD27-4796-8F15-4C3213B8D107}</a:tableStyleId>
              </a:tblPr>
              <a:tblGrid>
                <a:gridCol w="2203400"/>
                <a:gridCol w="2201125"/>
                <a:gridCol w="2203400"/>
              </a:tblGrid>
              <a:tr h="826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Twentieth Century"/>
                        <a:buNone/>
                      </a:pPr>
                      <a:r>
                        <a:rPr b="1" lang="en-US" sz="1300" u="none" cap="none" strike="noStrike">
                          <a:solidFill>
                            <a:schemeClr val="lt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Industri</a:t>
                      </a:r>
                      <a:endParaRPr b="1" sz="1300" u="none" cap="none" strike="noStrike">
                        <a:solidFill>
                          <a:schemeClr val="lt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Twentieth Century"/>
                        <a:buNone/>
                      </a:pPr>
                      <a:r>
                        <a:rPr b="1" lang="en-US" sz="1300" u="none" cap="none" strike="noStrike">
                          <a:solidFill>
                            <a:schemeClr val="lt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(Syarikat/agensi swasta/ NGO etc)</a:t>
                      </a:r>
                      <a:endParaRPr b="1" sz="1300" u="none" cap="none" strike="noStrike">
                        <a:solidFill>
                          <a:schemeClr val="lt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Twentieth Century"/>
                        <a:buNone/>
                      </a:pPr>
                      <a:r>
                        <a:rPr b="1" lang="en-US" sz="1300" u="none" cap="none" strike="noStrike">
                          <a:solidFill>
                            <a:schemeClr val="lt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Kerajaan (jabatan/agensi kerajaan etc)</a:t>
                      </a:r>
                      <a:endParaRPr b="1" sz="1300" u="none" cap="none" strike="noStrike">
                        <a:solidFill>
                          <a:schemeClr val="lt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Twentieth Century"/>
                        <a:buNone/>
                      </a:pPr>
                      <a:r>
                        <a:rPr b="1" lang="en-US" sz="1300" u="none" cap="none" strike="noStrike">
                          <a:solidFill>
                            <a:schemeClr val="lt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Lain-lain </a:t>
                      </a:r>
                      <a:endParaRPr b="1" sz="1300" u="none" cap="none" strike="noStrike">
                        <a:solidFill>
                          <a:schemeClr val="lt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Twentieth Century"/>
                        <a:buNone/>
                      </a:pPr>
                      <a:r>
                        <a:rPr b="1" lang="en-US" sz="1300" u="none" cap="none" strike="noStrike">
                          <a:solidFill>
                            <a:schemeClr val="lt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(Persatuan/JKKK/IPT/Sekolah etc)</a:t>
                      </a:r>
                      <a:endParaRPr b="1" sz="1300" u="none" cap="none" strike="noStrike">
                        <a:solidFill>
                          <a:schemeClr val="lt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45F06"/>
                    </a:solidFill>
                  </a:tcPr>
                </a:tc>
              </a:tr>
              <a:tr h="164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D7CD"/>
                    </a:solidFill>
                  </a:tcPr>
                </a:tc>
              </a:tr>
            </a:tbl>
          </a:graphicData>
        </a:graphic>
      </p:graphicFrame>
      <p:sp>
        <p:nvSpPr>
          <p:cNvPr id="83" name="Google Shape;83;g1487b739bc9_0_94"/>
          <p:cNvSpPr txBox="1"/>
          <p:nvPr/>
        </p:nvSpPr>
        <p:spPr>
          <a:xfrm>
            <a:off x="5052750" y="448350"/>
            <a:ext cx="52605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Ringkasan Eksekutif</a:t>
            </a:r>
            <a:endParaRPr b="1" i="0" sz="600" u="none" cap="none" strike="noStrik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g199fabed93f_0_7"/>
          <p:cNvGraphicFramePr/>
          <p:nvPr/>
        </p:nvGraphicFramePr>
        <p:xfrm>
          <a:off x="374175" y="103782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{A72DD5E3-3732-4660-BA38-474776F855F3}</a:tableStyleId>
              </a:tblPr>
              <a:tblGrid>
                <a:gridCol w="1588025"/>
                <a:gridCol w="2448375"/>
                <a:gridCol w="2568750"/>
                <a:gridCol w="2202150"/>
                <a:gridCol w="2202150"/>
              </a:tblGrid>
              <a:tr h="10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Perincian 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3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4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Target Komuniti sasaran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Pernyataan masalah oleh komuniti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Cadangan penyelesaian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(maklumat aktiviti)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Deskripsi ilmu/inovasi yang dipindahkan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2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KPI 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89" name="Google Shape;89;g199fabed93f_0_7"/>
          <p:cNvSpPr txBox="1"/>
          <p:nvPr/>
        </p:nvSpPr>
        <p:spPr>
          <a:xfrm>
            <a:off x="2061725" y="139425"/>
            <a:ext cx="9144300" cy="10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600" u="none" cap="none" strike="noStrike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INPUT KEPERLUAN PROJEK 1</a:t>
            </a:r>
            <a:endParaRPr b="1" i="0" sz="2600" u="none" cap="none" strike="noStrike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600" u="none" cap="none" strike="noStrike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TAJUK:</a:t>
            </a:r>
            <a:endParaRPr b="1" i="0" sz="2700" u="none" cap="none" strike="noStrike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g1487b739bc9_0_79"/>
          <p:cNvGraphicFramePr/>
          <p:nvPr/>
        </p:nvGraphicFramePr>
        <p:xfrm>
          <a:off x="374175" y="103782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{A72DD5E3-3732-4660-BA38-474776F855F3}</a:tableStyleId>
              </a:tblPr>
              <a:tblGrid>
                <a:gridCol w="1588025"/>
                <a:gridCol w="2448375"/>
                <a:gridCol w="2568750"/>
                <a:gridCol w="2202150"/>
                <a:gridCol w="2202150"/>
              </a:tblGrid>
              <a:tr h="10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Perincian 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3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4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Target Komuniti sasaran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Pernyataan masalah oleh komuniti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Cadangan penyelesaian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(maklumat aktiviti)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Deskripsi ilmu/inovasi yang dipindahkan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2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KPI 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95" name="Google Shape;95;g1487b739bc9_0_79"/>
          <p:cNvSpPr txBox="1"/>
          <p:nvPr/>
        </p:nvSpPr>
        <p:spPr>
          <a:xfrm>
            <a:off x="2061725" y="139425"/>
            <a:ext cx="9144300" cy="10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US" sz="2600" u="none" cap="none" strike="noStrike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INPUT KEPERLUAN PROJEK 2</a:t>
            </a:r>
            <a:endParaRPr b="1" i="0" sz="2600" u="none" cap="none" strike="noStrike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US" sz="2600" u="none" cap="none" strike="noStrike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TAJUK:</a:t>
            </a:r>
            <a:endParaRPr b="1" i="0" sz="2600" u="none" cap="none" strike="noStrike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Google Shape;100;g1487b739bc9_0_84"/>
          <p:cNvGraphicFramePr/>
          <p:nvPr/>
        </p:nvGraphicFramePr>
        <p:xfrm>
          <a:off x="374175" y="103782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{A72DD5E3-3732-4660-BA38-474776F855F3}</a:tableStyleId>
              </a:tblPr>
              <a:tblGrid>
                <a:gridCol w="1588025"/>
                <a:gridCol w="2448375"/>
                <a:gridCol w="2568750"/>
                <a:gridCol w="2202150"/>
                <a:gridCol w="2202150"/>
              </a:tblGrid>
              <a:tr h="10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Perincian 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3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4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Target Komuniti sasaran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Pernyataan masalah oleh komuniti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Cadangan penyelesaian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(maklumat aktiviti)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Deskripsi ilmu/inovasi yang dipindahkan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2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KPI 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101" name="Google Shape;101;g1487b739bc9_0_84"/>
          <p:cNvSpPr txBox="1"/>
          <p:nvPr/>
        </p:nvSpPr>
        <p:spPr>
          <a:xfrm>
            <a:off x="2061725" y="139425"/>
            <a:ext cx="9144300" cy="10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600" u="none" cap="none" strike="noStrike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INPUT KEPERLUAN PROJEK 3</a:t>
            </a:r>
            <a:endParaRPr b="1" i="0" sz="2600" u="none" cap="none" strike="noStrike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600" u="none" cap="none" strike="noStrike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TAJUK:</a:t>
            </a:r>
            <a:endParaRPr b="1" i="0" sz="2700" u="none" cap="none" strike="noStrike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g1487b739bc9_0_89"/>
          <p:cNvGraphicFramePr/>
          <p:nvPr/>
        </p:nvGraphicFramePr>
        <p:xfrm>
          <a:off x="374175" y="103782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{A72DD5E3-3732-4660-BA38-474776F855F3}</a:tableStyleId>
              </a:tblPr>
              <a:tblGrid>
                <a:gridCol w="1588025"/>
                <a:gridCol w="2448375"/>
                <a:gridCol w="2568750"/>
                <a:gridCol w="2202150"/>
                <a:gridCol w="2202150"/>
              </a:tblGrid>
              <a:tr h="100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Perincian 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3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Objektif 4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D966"/>
                    </a:solidFill>
                  </a:tcPr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Target Komuniti sasaran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Pernyataan masalah oleh komuniti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Cadangan penyelesaian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(maklumat aktiviti)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Deskripsi ilmu/inovasi yang dipindahkan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  <a:tr h="1042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KPI 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0" marB="0" marR="68575" marL="68575" anchor="ctr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107" name="Google Shape;107;g1487b739bc9_0_89"/>
          <p:cNvSpPr txBox="1"/>
          <p:nvPr/>
        </p:nvSpPr>
        <p:spPr>
          <a:xfrm>
            <a:off x="2061725" y="139425"/>
            <a:ext cx="9144300" cy="10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600" u="none" cap="none" strike="noStrike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INPUT KEPERLUAN PROJEK 4</a:t>
            </a:r>
            <a:endParaRPr b="1" i="0" sz="2600" u="none" cap="none" strike="noStrike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600" u="none" cap="none" strike="noStrike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TAJUK:</a:t>
            </a:r>
            <a:endParaRPr b="1" i="0" sz="2700" u="none" cap="none" strike="noStrike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487b739bc9_0_24"/>
          <p:cNvSpPr txBox="1"/>
          <p:nvPr/>
        </p:nvSpPr>
        <p:spPr>
          <a:xfrm>
            <a:off x="2061725" y="139425"/>
            <a:ext cx="9144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600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OBJEKTIF , OUTPUT DAN OUTCOME</a:t>
            </a:r>
            <a:endParaRPr b="1" i="0" sz="2700" u="none" cap="none" strike="noStrike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13" name="Google Shape;113;g1487b739bc9_0_24"/>
          <p:cNvGraphicFramePr/>
          <p:nvPr/>
        </p:nvGraphicFramePr>
        <p:xfrm>
          <a:off x="533400" y="1074825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{3011E17F-7B5D-4279-92DB-BF2C99CAAB57}</a:tableStyleId>
              </a:tblPr>
              <a:tblGrid>
                <a:gridCol w="1941200"/>
                <a:gridCol w="784475"/>
                <a:gridCol w="2473025"/>
                <a:gridCol w="1249825"/>
                <a:gridCol w="3789325"/>
              </a:tblGrid>
              <a:tr h="610675">
                <a:tc gridSpan="2"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OBJEKTIF</a:t>
                      </a:r>
                      <a:endParaRPr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900"/>
                        <a:t>(Nyatakan objektif bagi program/projek yang dirancang)</a:t>
                      </a:r>
                      <a:endParaRPr sz="1100"/>
                    </a:p>
                  </a:txBody>
                  <a:tcPr marT="0" marB="0" marR="68575" marL="68575" anchor="ctr"/>
                </a:tc>
                <a:tc rowSpan="2" hMerge="1"/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SASARAN (KPI)</a:t>
                      </a:r>
                      <a:endParaRPr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900"/>
                        <a:t>(Penetapan pencapaian dalam bentuk </a:t>
                      </a:r>
                      <a:r>
                        <a:rPr b="1" i="1" lang="en-US" sz="900"/>
                        <a:t>peratus peningkatan tahap sosial/ekonomi/pendidikan kumpulan sasar)</a:t>
                      </a:r>
                      <a:endParaRPr sz="900"/>
                    </a:p>
                  </a:txBody>
                  <a:tcPr marT="0" marB="0" marR="68575" marL="68575" anchor="ctr"/>
                </a:tc>
                <a:tc hMerge="1"/>
                <a:tc hMerge="1"/>
              </a:tr>
              <a:tr h="852425">
                <a:tc gridSpan="2" vMerge="1"/>
                <a:tc hMerge="1" v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OUTPUT</a:t>
                      </a:r>
                      <a:endParaRPr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900"/>
                        <a:t>(Hasil yang diperoleh daripada penggunaan input(objektif))</a:t>
                      </a:r>
                      <a:endParaRPr sz="1100"/>
                    </a:p>
                  </a:txBody>
                  <a:tcPr marT="0" marB="0" marR="68575" marL="68575" anchor="ctr"/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OUTCOME</a:t>
                      </a:r>
                      <a:endParaRPr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900"/>
                        <a:t>(Perubahan yang dihasilkan kesan daripada output)</a:t>
                      </a:r>
                      <a:endParaRPr sz="1100"/>
                    </a:p>
                  </a:txBody>
                  <a:tcPr marT="0" marB="0" marR="68575" marL="68575" anchor="ctr"/>
                </a:tc>
              </a:tr>
              <a:tr h="3053425">
                <a:tc gridSpan="2">
                  <a:txBody>
                    <a:bodyPr/>
                    <a:lstStyle/>
                    <a:p>
                      <a:pPr indent="-2921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AutoNum type="arabicPeriod"/>
                      </a:pPr>
                      <a:r>
                        <a:rPr i="1" lang="en-US" sz="1000"/>
                        <a:t>Meningkatkan pendapatan penduduk kampung melalui pertanian</a:t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68575" marL="68575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/>
                        <a:t>Bilangan penduduk kampung terlibat seramai 100 orang</a:t>
                      </a:r>
                      <a:endParaRPr sz="1000"/>
                    </a:p>
                  </a:txBody>
                  <a:tcPr marT="0" marB="0" marR="68575" marL="68575"/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00"/>
                        <a:t>30% penduduk kampung meningkat pendapatan selepas 6 bulan</a:t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487b739bc9_0_168"/>
          <p:cNvSpPr txBox="1"/>
          <p:nvPr/>
        </p:nvSpPr>
        <p:spPr>
          <a:xfrm>
            <a:off x="2061725" y="139425"/>
            <a:ext cx="82674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US" sz="2700" u="none" cap="none" strike="noStrike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SKOP DAN PENYAMPAIAN </a:t>
            </a:r>
            <a:r>
              <a:rPr b="1" lang="en-US" sz="2700">
                <a:solidFill>
                  <a:srgbClr val="98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(PELAKSANAAN PROJEK)</a:t>
            </a:r>
            <a:endParaRPr b="1" i="0" sz="2700" u="none" cap="none" strike="noStrike">
              <a:solidFill>
                <a:srgbClr val="98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19" name="Google Shape;119;g1487b739bc9_0_168"/>
          <p:cNvGraphicFramePr/>
          <p:nvPr/>
        </p:nvGraphicFramePr>
        <p:xfrm>
          <a:off x="438150" y="98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{79CC117F-7D5E-4DF2-B56A-806CF57E0596}</a:tableStyleId>
              </a:tblPr>
              <a:tblGrid>
                <a:gridCol w="593175"/>
                <a:gridCol w="2697575"/>
                <a:gridCol w="6944750"/>
                <a:gridCol w="1275075"/>
              </a:tblGrid>
              <a:tr h="433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NO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SKOP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PENYAMPAIAN (DELIVERABLES)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(masukkan perincian aktiviti dan output bagi setiap fasa)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TEMPOH (DURATION)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1552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1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INITIATION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11430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Jaringan dan kerjasama untuk perkongsian sumber dan kepakaran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11430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Merekabentuk kaedah perlaksanaan projek berimpak (Pelan jangka masa panjang)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Bulan pertama 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52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2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IMPLEMENTATION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Pemindahan teknologi kepada komuniti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wentieth Century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Pelaksanaan Sub projek 1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wentieth Century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Pelaksanaan Sub projek 2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wentieth Century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Pelaksanaan Sub projek 3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wentieth Century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Pelaksanaan Sub projek 4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Bulan ke 2 - 5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8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52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MONITORING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133350" lvl="0" marL="17145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wentieth Century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Soal selidik dan pemantauan pemahaman komuniti bagi pengoperasian teknologi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133350" lvl="0" marL="17145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wentieth Century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Pemantauan keberkesanan teknologi dalam menyelesaikan masalah komuniti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  <a:p>
                      <a:pPr indent="-133350" lvl="0" marL="17145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wentieth Century"/>
                        <a:buChar char="●"/>
                      </a:pP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Pemantauan impak pemindahan teknologi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wentieth Century"/>
                          <a:ea typeface="Twentieth Century"/>
                          <a:cs typeface="Twentieth Century"/>
                          <a:sym typeface="Twentieth Century"/>
                        </a:rPr>
                        <a:t>Bulan ke 6 hingga Bulan ke 10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wentieth Century"/>
                        <a:ea typeface="Twentieth Century"/>
                        <a:cs typeface="Twentieth Century"/>
                        <a:sym typeface="Twentieth Century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233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3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7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0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2019-01-15T04:04:43Z</dcterms:created>
  <dc:creator>acidfed</dc:creator>
</cp:coreProperties>
</file>